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8"/>
  </p:notesMasterIdLst>
  <p:handoutMasterIdLst>
    <p:handoutMasterId r:id="rId29"/>
  </p:handoutMasterIdLst>
  <p:sldIdLst>
    <p:sldId id="352" r:id="rId2"/>
    <p:sldId id="272" r:id="rId3"/>
    <p:sldId id="337" r:id="rId4"/>
    <p:sldId id="345" r:id="rId5"/>
    <p:sldId id="355" r:id="rId6"/>
    <p:sldId id="353" r:id="rId7"/>
    <p:sldId id="331" r:id="rId8"/>
    <p:sldId id="361" r:id="rId9"/>
    <p:sldId id="339" r:id="rId10"/>
    <p:sldId id="340" r:id="rId11"/>
    <p:sldId id="351" r:id="rId12"/>
    <p:sldId id="354" r:id="rId13"/>
    <p:sldId id="342" r:id="rId14"/>
    <p:sldId id="357" r:id="rId15"/>
    <p:sldId id="333" r:id="rId16"/>
    <p:sldId id="367" r:id="rId17"/>
    <p:sldId id="364" r:id="rId18"/>
    <p:sldId id="363" r:id="rId19"/>
    <p:sldId id="309" r:id="rId20"/>
    <p:sldId id="310" r:id="rId21"/>
    <p:sldId id="334" r:id="rId22"/>
    <p:sldId id="359" r:id="rId23"/>
    <p:sldId id="335" r:id="rId24"/>
    <p:sldId id="365" r:id="rId25"/>
    <p:sldId id="270" r:id="rId26"/>
    <p:sldId id="366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00" autoAdjust="0"/>
  </p:normalViewPr>
  <p:slideViewPr>
    <p:cSldViewPr>
      <p:cViewPr varScale="1">
        <p:scale>
          <a:sx n="63" d="100"/>
          <a:sy n="63" d="100"/>
        </p:scale>
        <p:origin x="-94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ojung%20desktop%20backup\research\Sony_research\my_research\paper%206\OverallOutstandingbon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jung\Documents\research\Structured%20Bond%20Opaqueness\Data\table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Sheet3!$L$12</c:f>
              <c:strCache>
                <c:ptCount val="1"/>
                <c:pt idx="0">
                  <c:v>Total CDOs</c:v>
                </c:pt>
              </c:strCache>
            </c:strRef>
          </c:tx>
          <c:spPr>
            <a:ln w="38100"/>
          </c:spPr>
          <c:cat>
            <c:numRef>
              <c:f>Sheet3!$H$17:$H$25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Sheet3!$L$17:$L$25</c:f>
              <c:numCache>
                <c:formatCode>General</c:formatCode>
                <c:ptCount val="9"/>
                <c:pt idx="0">
                  <c:v>67987.7</c:v>
                </c:pt>
                <c:pt idx="1">
                  <c:v>78453.8</c:v>
                </c:pt>
                <c:pt idx="2">
                  <c:v>83074.299999999988</c:v>
                </c:pt>
                <c:pt idx="3">
                  <c:v>86629.8</c:v>
                </c:pt>
                <c:pt idx="4">
                  <c:v>157820.69999999998</c:v>
                </c:pt>
                <c:pt idx="5">
                  <c:v>251265.3</c:v>
                </c:pt>
                <c:pt idx="6">
                  <c:v>520644.6</c:v>
                </c:pt>
                <c:pt idx="7">
                  <c:v>481600.7</c:v>
                </c:pt>
                <c:pt idx="8">
                  <c:v>61886.8</c:v>
                </c:pt>
              </c:numCache>
            </c:numRef>
          </c:val>
        </c:ser>
        <c:ser>
          <c:idx val="1"/>
          <c:order val="1"/>
          <c:tx>
            <c:strRef>
              <c:f>Sheet3!$M$12</c:f>
              <c:strCache>
                <c:ptCount val="1"/>
                <c:pt idx="0">
                  <c:v>Structured in CDOs</c:v>
                </c:pt>
              </c:strCache>
            </c:strRef>
          </c:tx>
          <c:spPr>
            <a:ln w="38100"/>
          </c:spPr>
          <c:cat>
            <c:numRef>
              <c:f>Sheet3!$H$17:$H$25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Sheet3!$M$17:$M$25</c:f>
              <c:numCache>
                <c:formatCode>General</c:formatCode>
                <c:ptCount val="9"/>
                <c:pt idx="0">
                  <c:v>1038.3</c:v>
                </c:pt>
                <c:pt idx="1">
                  <c:v>793.9</c:v>
                </c:pt>
                <c:pt idx="2">
                  <c:v>17499.2</c:v>
                </c:pt>
                <c:pt idx="3">
                  <c:v>35106.199999999997</c:v>
                </c:pt>
                <c:pt idx="4">
                  <c:v>83261.5</c:v>
                </c:pt>
                <c:pt idx="5">
                  <c:v>157572.20000000001</c:v>
                </c:pt>
                <c:pt idx="6">
                  <c:v>307704.90000000002</c:v>
                </c:pt>
                <c:pt idx="7">
                  <c:v>259183.6</c:v>
                </c:pt>
                <c:pt idx="8">
                  <c:v>18442.2</c:v>
                </c:pt>
              </c:numCache>
            </c:numRef>
          </c:val>
        </c:ser>
        <c:marker val="1"/>
        <c:axId val="87743104"/>
        <c:axId val="87654784"/>
      </c:lineChart>
      <c:catAx>
        <c:axId val="87743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7654784"/>
        <c:crosses val="autoZero"/>
        <c:auto val="1"/>
        <c:lblAlgn val="ctr"/>
        <c:lblOffset val="100"/>
      </c:catAx>
      <c:valAx>
        <c:axId val="87654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77431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Sheet2!$F$1</c:f>
              <c:strCache>
                <c:ptCount val="1"/>
                <c:pt idx="0">
                  <c:v>LH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Sheet2!$A$2:$A$12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Sheet2!$F$2:$F$12</c:f>
              <c:numCache>
                <c:formatCode>0.00%</c:formatCode>
                <c:ptCount val="11"/>
                <c:pt idx="0">
                  <c:v>0.14090000000000008</c:v>
                </c:pt>
                <c:pt idx="1">
                  <c:v>0.1363</c:v>
                </c:pt>
                <c:pt idx="2">
                  <c:v>0.14030000000000001</c:v>
                </c:pt>
                <c:pt idx="3">
                  <c:v>0.1273</c:v>
                </c:pt>
                <c:pt idx="4">
                  <c:v>0.13519999999999999</c:v>
                </c:pt>
                <c:pt idx="5">
                  <c:v>0.14019999999999999</c:v>
                </c:pt>
                <c:pt idx="6">
                  <c:v>0.1455000000000001</c:v>
                </c:pt>
                <c:pt idx="7">
                  <c:v>0.14780000000000001</c:v>
                </c:pt>
                <c:pt idx="8">
                  <c:v>0.14870000000000008</c:v>
                </c:pt>
                <c:pt idx="9">
                  <c:v>0.15860000000000007</c:v>
                </c:pt>
                <c:pt idx="10">
                  <c:v>0.15210000000000001</c:v>
                </c:pt>
              </c:numCache>
            </c:numRef>
          </c:val>
        </c:ser>
        <c:ser>
          <c:idx val="1"/>
          <c:order val="1"/>
          <c:tx>
            <c:strRef>
              <c:f>Sheet2!$G$1</c:f>
              <c:strCache>
                <c:ptCount val="1"/>
                <c:pt idx="0">
                  <c:v>PC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Sheet2!$A$2:$A$12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Sheet2!$G$2:$G$12</c:f>
              <c:numCache>
                <c:formatCode>0.00%</c:formatCode>
                <c:ptCount val="11"/>
                <c:pt idx="0">
                  <c:v>0.10580000000000002</c:v>
                </c:pt>
                <c:pt idx="1">
                  <c:v>0.10630000000000002</c:v>
                </c:pt>
                <c:pt idx="2">
                  <c:v>0.11760000000000002</c:v>
                </c:pt>
                <c:pt idx="3">
                  <c:v>0.11119999999999998</c:v>
                </c:pt>
                <c:pt idx="4">
                  <c:v>0.1149</c:v>
                </c:pt>
                <c:pt idx="5">
                  <c:v>0.11799999999999998</c:v>
                </c:pt>
                <c:pt idx="6">
                  <c:v>0.12159999999999999</c:v>
                </c:pt>
                <c:pt idx="7">
                  <c:v>0.1263</c:v>
                </c:pt>
                <c:pt idx="8">
                  <c:v>0.13740000000000011</c:v>
                </c:pt>
                <c:pt idx="9">
                  <c:v>0.1416</c:v>
                </c:pt>
                <c:pt idx="10">
                  <c:v>0.13750000000000001</c:v>
                </c:pt>
              </c:numCache>
            </c:numRef>
          </c:val>
        </c:ser>
        <c:marker val="1"/>
        <c:axId val="87775872"/>
        <c:axId val="87781760"/>
      </c:lineChart>
      <c:catAx>
        <c:axId val="877758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781760"/>
        <c:crosses val="autoZero"/>
        <c:auto val="1"/>
        <c:lblAlgn val="ctr"/>
        <c:lblOffset val="100"/>
      </c:catAx>
      <c:valAx>
        <c:axId val="87781760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775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Sheet1!$E$44</c:f>
              <c:strCache>
                <c:ptCount val="1"/>
                <c:pt idx="0">
                  <c:v>LH passthroughs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Sheet1!$D$45:$D$55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Sheet1!$E$45:$E$55</c:f>
              <c:numCache>
                <c:formatCode>0.00%</c:formatCode>
                <c:ptCount val="11"/>
                <c:pt idx="0">
                  <c:v>4.9000000000000113E-2</c:v>
                </c:pt>
                <c:pt idx="1">
                  <c:v>4.9700000000000133E-2</c:v>
                </c:pt>
                <c:pt idx="2">
                  <c:v>4.8899999999999999E-2</c:v>
                </c:pt>
                <c:pt idx="3">
                  <c:v>4.7699999999999999E-2</c:v>
                </c:pt>
                <c:pt idx="4">
                  <c:v>4.8500000000000001E-2</c:v>
                </c:pt>
                <c:pt idx="5">
                  <c:v>4.7400000000000032E-2</c:v>
                </c:pt>
                <c:pt idx="6">
                  <c:v>4.7900000000000012E-2</c:v>
                </c:pt>
                <c:pt idx="7">
                  <c:v>4.0900000000000013E-2</c:v>
                </c:pt>
                <c:pt idx="8">
                  <c:v>3.670000000000001E-2</c:v>
                </c:pt>
                <c:pt idx="9">
                  <c:v>4.1099999999999998E-2</c:v>
                </c:pt>
                <c:pt idx="10">
                  <c:v>3.7800000000000097E-2</c:v>
                </c:pt>
              </c:numCache>
            </c:numRef>
          </c:val>
        </c:ser>
        <c:ser>
          <c:idx val="1"/>
          <c:order val="1"/>
          <c:tx>
            <c:strRef>
              <c:f>Sheet1!$F$44</c:f>
              <c:strCache>
                <c:ptCount val="1"/>
                <c:pt idx="0">
                  <c:v>LH Multi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Sheet1!$D$45:$D$55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Sheet1!$F$45:$F$55</c:f>
              <c:numCache>
                <c:formatCode>0.00%</c:formatCode>
                <c:ptCount val="11"/>
                <c:pt idx="0">
                  <c:v>9.1900000000000023E-2</c:v>
                </c:pt>
                <c:pt idx="1">
                  <c:v>8.6600000000000024E-2</c:v>
                </c:pt>
                <c:pt idx="2">
                  <c:v>9.1400000000000009E-2</c:v>
                </c:pt>
                <c:pt idx="3">
                  <c:v>7.9600000000000004E-2</c:v>
                </c:pt>
                <c:pt idx="4">
                  <c:v>8.6700000000000041E-2</c:v>
                </c:pt>
                <c:pt idx="5">
                  <c:v>9.2800000000000021E-2</c:v>
                </c:pt>
                <c:pt idx="6">
                  <c:v>9.7600000000000006E-2</c:v>
                </c:pt>
                <c:pt idx="7">
                  <c:v>0.10690000000000002</c:v>
                </c:pt>
                <c:pt idx="8">
                  <c:v>0.112</c:v>
                </c:pt>
                <c:pt idx="9">
                  <c:v>0.11749999999999998</c:v>
                </c:pt>
                <c:pt idx="10">
                  <c:v>0.1143</c:v>
                </c:pt>
              </c:numCache>
            </c:numRef>
          </c:val>
        </c:ser>
        <c:ser>
          <c:idx val="2"/>
          <c:order val="2"/>
          <c:tx>
            <c:strRef>
              <c:f>Sheet1!$G$44</c:f>
              <c:strCache>
                <c:ptCount val="1"/>
                <c:pt idx="0">
                  <c:v>PC passthroughs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Sheet1!$D$45:$D$55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Sheet1!$G$45:$G$55</c:f>
              <c:numCache>
                <c:formatCode>0.00%</c:formatCode>
                <c:ptCount val="11"/>
                <c:pt idx="0">
                  <c:v>5.2400000000000023E-2</c:v>
                </c:pt>
                <c:pt idx="1">
                  <c:v>5.4300000000000154E-2</c:v>
                </c:pt>
                <c:pt idx="2">
                  <c:v>5.8000000000000003E-2</c:v>
                </c:pt>
                <c:pt idx="3">
                  <c:v>5.7300000000000129E-2</c:v>
                </c:pt>
                <c:pt idx="4">
                  <c:v>6.0900000000000003E-2</c:v>
                </c:pt>
                <c:pt idx="5">
                  <c:v>6.1699999999999998E-2</c:v>
                </c:pt>
                <c:pt idx="6">
                  <c:v>6.2800000000000022E-2</c:v>
                </c:pt>
                <c:pt idx="7">
                  <c:v>6.2900000000000011E-2</c:v>
                </c:pt>
                <c:pt idx="8">
                  <c:v>6.5600000000000006E-2</c:v>
                </c:pt>
                <c:pt idx="9">
                  <c:v>6.4800000000000024E-2</c:v>
                </c:pt>
                <c:pt idx="10">
                  <c:v>6.7299999999999999E-2</c:v>
                </c:pt>
              </c:numCache>
            </c:numRef>
          </c:val>
        </c:ser>
        <c:ser>
          <c:idx val="3"/>
          <c:order val="3"/>
          <c:tx>
            <c:strRef>
              <c:f>Sheet1!$H$44</c:f>
              <c:strCache>
                <c:ptCount val="1"/>
                <c:pt idx="0">
                  <c:v>PC Multi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Sheet1!$D$45:$D$55</c:f>
              <c:numCache>
                <c:formatCode>General</c:formatCod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numCache>
            </c:numRef>
          </c:cat>
          <c:val>
            <c:numRef>
              <c:f>Sheet1!$H$45:$H$55</c:f>
              <c:numCache>
                <c:formatCode>0.00%</c:formatCode>
                <c:ptCount val="11"/>
                <c:pt idx="0">
                  <c:v>5.3400000000000003E-2</c:v>
                </c:pt>
                <c:pt idx="1">
                  <c:v>5.1999999999999998E-2</c:v>
                </c:pt>
                <c:pt idx="2">
                  <c:v>5.9600000000000014E-2</c:v>
                </c:pt>
                <c:pt idx="3">
                  <c:v>5.3900000000000003E-2</c:v>
                </c:pt>
                <c:pt idx="4">
                  <c:v>5.3999999999999999E-2</c:v>
                </c:pt>
                <c:pt idx="5">
                  <c:v>5.6300000000000003E-2</c:v>
                </c:pt>
                <c:pt idx="6">
                  <c:v>5.8800000000000012E-2</c:v>
                </c:pt>
                <c:pt idx="7">
                  <c:v>6.3400000000000012E-2</c:v>
                </c:pt>
                <c:pt idx="8">
                  <c:v>7.1800000000000003E-2</c:v>
                </c:pt>
                <c:pt idx="9">
                  <c:v>7.6799999999999993E-2</c:v>
                </c:pt>
                <c:pt idx="10">
                  <c:v>7.0199999999999999E-2</c:v>
                </c:pt>
              </c:numCache>
            </c:numRef>
          </c:val>
        </c:ser>
        <c:marker val="1"/>
        <c:axId val="87804160"/>
        <c:axId val="88158208"/>
      </c:lineChart>
      <c:catAx>
        <c:axId val="87804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8158208"/>
        <c:crosses val="autoZero"/>
        <c:auto val="1"/>
        <c:lblAlgn val="ctr"/>
        <c:lblOffset val="100"/>
      </c:catAx>
      <c:valAx>
        <c:axId val="88158208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80416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81405086516963154"/>
          <c:y val="0.40071141759304796"/>
          <c:w val="0.17668987557110921"/>
          <c:h val="0.26995649565767244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4441F0-8E6D-4B32-85C6-C2FF82F4341B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1429F1-AAA1-4584-A72E-CAD714F7C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D7C610-DF42-4259-9AEB-7CF6DD57A75B}" type="datetimeFigureOut">
              <a:rPr lang="en-US" smtClean="0"/>
              <a:pPr/>
              <a:t>7/7/2011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651B9C-3CDE-4E6C-8F51-01DFA46C9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51B9C-3CDE-4E6C-8F51-01DFA46C9D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October 2,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70F6724-78AE-43C3-96F2-F610660F9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The Opaqueness of Structured Bonds: Evidence from the US Insurance Industry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85800" y="3834384"/>
            <a:ext cx="8077200" cy="1499616"/>
          </a:xfrm>
        </p:spPr>
        <p:txBody>
          <a:bodyPr/>
          <a:lstStyle/>
          <a:p>
            <a:r>
              <a:rPr lang="en-US" b="1" dirty="0" err="1" smtClean="0"/>
              <a:t>Sojung</a:t>
            </a:r>
            <a:r>
              <a:rPr lang="en-US" b="1" dirty="0" smtClean="0"/>
              <a:t> Carol Park (California State University, Fullerton)</a:t>
            </a:r>
          </a:p>
          <a:p>
            <a:r>
              <a:rPr lang="en-US" b="1" dirty="0" err="1" smtClean="0"/>
              <a:t>Xiaoying</a:t>
            </a:r>
            <a:r>
              <a:rPr lang="en-US" b="1" dirty="0" smtClean="0"/>
              <a:t> </a:t>
            </a:r>
            <a:r>
              <a:rPr lang="en-US" b="1" dirty="0" err="1" smtClean="0"/>
              <a:t>Xie</a:t>
            </a:r>
            <a:r>
              <a:rPr lang="en-US" b="1" dirty="0" smtClean="0"/>
              <a:t> (California State University, Fullerton)</a:t>
            </a:r>
          </a:p>
          <a:p>
            <a:endParaRPr lang="en-US" dirty="0"/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6553200" y="5181600"/>
            <a:ext cx="3048000" cy="1499616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solidFill>
                  <a:srgbClr val="FFFFFF"/>
                </a:solidFill>
              </a:rPr>
              <a:t>July 26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b="1" dirty="0" smtClean="0">
                <a:solidFill>
                  <a:srgbClr val="FFFFFF"/>
                </a:solidFill>
              </a:rPr>
              <a:t>CCIRM, Beijing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CDO Issuance and Complexity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pranq eco sans" pitchFamily="34" charset="0"/>
                <a:ea typeface="Batang" pitchFamily="18" charset="-127"/>
                <a:cs typeface="Times New Roman" pitchFamily="18" charset="0"/>
              </a:rPr>
              <a:t>Source: SIGFA.org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pranq eco sans" pitchFamily="34" charset="0"/>
                <a:ea typeface="Batang" pitchFamily="18" charset="-127"/>
                <a:cs typeface="Times New Roman" pitchFamily="18" charset="0"/>
              </a:rPr>
              <a:t>Source: SIGFA.org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chart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1" y="6477000"/>
            <a:ext cx="4038600" cy="609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1524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USD 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382000" cy="462560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1) Test opaqueness of structured bonds in insurance companies’ assets</a:t>
            </a:r>
          </a:p>
          <a:p>
            <a:pPr lvl="1"/>
            <a:r>
              <a:rPr lang="en-US" dirty="0" smtClean="0"/>
              <a:t>Empirical hypotheses tested</a:t>
            </a:r>
          </a:p>
          <a:p>
            <a:pPr lvl="2"/>
            <a:r>
              <a:rPr lang="en-US" dirty="0" smtClean="0"/>
              <a:t>Firms with more investment in structured bonds more opaque?</a:t>
            </a:r>
          </a:p>
          <a:p>
            <a:pPr lvl="2"/>
            <a:r>
              <a:rPr lang="en-US" dirty="0" smtClean="0"/>
              <a:t>Which types of structured bonds are more opaque?</a:t>
            </a:r>
          </a:p>
          <a:p>
            <a:pPr lvl="3"/>
            <a:r>
              <a:rPr lang="en-US" dirty="0" smtClean="0"/>
              <a:t>Does complexity increase information uncertainty? </a:t>
            </a:r>
          </a:p>
          <a:p>
            <a:pPr lvl="4"/>
            <a:r>
              <a:rPr lang="en-US" dirty="0" smtClean="0"/>
              <a:t>Pass-</a:t>
            </a:r>
            <a:r>
              <a:rPr lang="en-US" dirty="0" err="1" smtClean="0"/>
              <a:t>throughs</a:t>
            </a:r>
            <a:r>
              <a:rPr lang="en-US" dirty="0" smtClean="0"/>
              <a:t> vs. Multi-layered</a:t>
            </a:r>
          </a:p>
          <a:p>
            <a:pPr lvl="4"/>
            <a:r>
              <a:rPr lang="en-US" dirty="0" smtClean="0"/>
              <a:t>Multi-layered: CDOs are only OTC traded </a:t>
            </a:r>
          </a:p>
          <a:p>
            <a:pPr lvl="5"/>
            <a:r>
              <a:rPr lang="en-US" dirty="0" smtClean="0"/>
              <a:t>Are private multi-layered most opaque?  </a:t>
            </a:r>
          </a:p>
          <a:p>
            <a:pPr lvl="5"/>
            <a:r>
              <a:rPr lang="en-US" dirty="0"/>
              <a:t>Did the opaqueness increase in more recent years? </a:t>
            </a:r>
            <a:endParaRPr lang="en-US" dirty="0" smtClean="0"/>
          </a:p>
          <a:p>
            <a:pPr lvl="4"/>
            <a:r>
              <a:rPr lang="en-US" dirty="0" smtClean="0"/>
              <a:t>Is securitization bad or the complexity bad?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2) Test whether credit rating reduces the opaqueness of the structured bonds</a:t>
            </a:r>
          </a:p>
          <a:p>
            <a:pPr lvl="1"/>
            <a:r>
              <a:rPr lang="en-US" dirty="0" smtClean="0"/>
              <a:t>Does NAIC 1,2 rating (AAA, AA) from rating agency reduce or increase information uncertainty? </a:t>
            </a:r>
          </a:p>
          <a:p>
            <a:pPr lvl="2"/>
            <a:r>
              <a:rPr lang="en-US" dirty="0" smtClean="0"/>
              <a:t>Public bond: rated by S&amp;P, Moody’s, and Fitch and NAIC 1, 2 assigned to AAA and AA level </a:t>
            </a:r>
          </a:p>
          <a:p>
            <a:pPr lvl="2"/>
            <a:r>
              <a:rPr lang="en-US" dirty="0" smtClean="0"/>
              <a:t>OTC Private bond: may not have rating, NAIC assign the rating </a:t>
            </a:r>
          </a:p>
          <a:p>
            <a:pPr lvl="2"/>
            <a:r>
              <a:rPr lang="en-US" dirty="0" smtClean="0"/>
              <a:t>Compare the opaqueness of public and private NAIC 1,2,  public and private NAIC 3-5  rated bonds during 1998-2004 and 2005-2008.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Using Insurance Industry?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2809"/>
          </a:xfrm>
        </p:spPr>
        <p:txBody>
          <a:bodyPr>
            <a:normAutofit fontScale="92500" lnSpcReduction="20000"/>
          </a:bodyPr>
          <a:lstStyle/>
          <a:p>
            <a:pPr marL="633222" indent="-514350">
              <a:buAutoNum type="arabicParenR"/>
            </a:pPr>
            <a:r>
              <a:rPr lang="en-US" dirty="0" smtClean="0"/>
              <a:t>Insurance companies are traditionally one of the largest investors of MBS. </a:t>
            </a:r>
          </a:p>
          <a:p>
            <a:pPr lvl="1"/>
            <a:r>
              <a:rPr lang="en-US" dirty="0" err="1" smtClean="0"/>
              <a:t>Manconi</a:t>
            </a:r>
            <a:r>
              <a:rPr lang="en-US" dirty="0" smtClean="0"/>
              <a:t> et al. (2011): Insurance companies, mutual funds are the two major institutional investors of structured bonds. </a:t>
            </a:r>
          </a:p>
          <a:p>
            <a:pPr lvl="2"/>
            <a:r>
              <a:rPr lang="en-US" dirty="0" smtClean="0"/>
              <a:t>Banks are both issuers and investors </a:t>
            </a:r>
          </a:p>
          <a:p>
            <a:pPr lvl="1"/>
            <a:r>
              <a:rPr lang="en-US" dirty="0" smtClean="0"/>
              <a:t>Why attractive?</a:t>
            </a:r>
          </a:p>
          <a:p>
            <a:pPr lvl="2"/>
            <a:r>
              <a:rPr lang="en-US" dirty="0" smtClean="0"/>
              <a:t>Asset-liability management: long liability duration of life insurance contracts</a:t>
            </a:r>
          </a:p>
          <a:p>
            <a:pPr lvl="2"/>
            <a:r>
              <a:rPr lang="en-US" dirty="0" smtClean="0"/>
              <a:t>NAIC capital regulation: NAIC 1, 2, 3 rated required + Risk Based Capital</a:t>
            </a:r>
          </a:p>
          <a:p>
            <a:pPr lvl="2"/>
            <a:r>
              <a:rPr lang="en-US" dirty="0" smtClean="0"/>
              <a:t>MBS: AAA/AA and provide higher yields than AAA corporate bonds</a:t>
            </a:r>
          </a:p>
          <a:p>
            <a:pPr lvl="2"/>
            <a:r>
              <a:rPr lang="en-US" dirty="0" smtClean="0"/>
              <a:t>Low interest rate in recent years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Using Insurance Industry?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In total, the insurance industry invested about $1.1 trillion in 2006.</a:t>
            </a:r>
          </a:p>
          <a:p>
            <a:pPr lvl="1"/>
            <a:r>
              <a:rPr lang="en-US" dirty="0" smtClean="0"/>
              <a:t>Insurers held about 26% of subprime exposures ($84 billion), second only to the banks’ 39% exposures ($127 billion) (IMF, 2008).  </a:t>
            </a:r>
          </a:p>
          <a:p>
            <a:pPr lvl="1"/>
            <a:r>
              <a:rPr lang="en-US" dirty="0" smtClean="0"/>
              <a:t>CDO exposure: 28.6% for insurance companies and asset managers together, 46.5% for hedge funds, and 24.9% for banks in 2007 (Blundell-</a:t>
            </a:r>
            <a:r>
              <a:rPr lang="en-US" dirty="0" err="1" smtClean="0"/>
              <a:t>Wignall</a:t>
            </a:r>
            <a:r>
              <a:rPr lang="en-US" dirty="0" smtClean="0"/>
              <a:t> ,2007) )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Using Insurance Industry?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2) Homogeneous sample: insurers are typically investors, not issuers. </a:t>
            </a:r>
          </a:p>
          <a:p>
            <a:pPr lvl="1"/>
            <a:r>
              <a:rPr lang="en-US" dirty="0" smtClean="0"/>
              <a:t>Cheng et al. (2011): banks are in fact both issuers and investors. </a:t>
            </a:r>
          </a:p>
          <a:p>
            <a:pPr lvl="2"/>
            <a:r>
              <a:rPr lang="en-US" dirty="0" smtClean="0"/>
              <a:t>May have </a:t>
            </a:r>
            <a:r>
              <a:rPr lang="en-US" dirty="0" err="1" smtClean="0"/>
              <a:t>endogeneity</a:t>
            </a:r>
            <a:r>
              <a:rPr lang="en-US" dirty="0" smtClean="0"/>
              <a:t> problem. </a:t>
            </a:r>
          </a:p>
          <a:p>
            <a:pPr lvl="2"/>
            <a:r>
              <a:rPr lang="en-US" dirty="0" smtClean="0"/>
              <a:t>They also perform 2SLS regression. </a:t>
            </a:r>
          </a:p>
          <a:p>
            <a:pPr>
              <a:buNone/>
            </a:pPr>
            <a:r>
              <a:rPr lang="en-US" dirty="0" smtClean="0"/>
              <a:t>3) NAIC annual statement provides detailed information on structured bonds</a:t>
            </a:r>
          </a:p>
          <a:p>
            <a:pPr lvl="1"/>
            <a:r>
              <a:rPr lang="en-US" dirty="0" smtClean="0"/>
              <a:t>% pass-</a:t>
            </a:r>
            <a:r>
              <a:rPr lang="en-US" dirty="0" err="1" smtClean="0"/>
              <a:t>throughs</a:t>
            </a:r>
            <a:r>
              <a:rPr lang="en-US" dirty="0" smtClean="0"/>
              <a:t> and % multi-layered</a:t>
            </a:r>
          </a:p>
          <a:p>
            <a:pPr lvl="1"/>
            <a:r>
              <a:rPr lang="en-US" dirty="0" smtClean="0"/>
              <a:t>% private and % public </a:t>
            </a:r>
          </a:p>
          <a:p>
            <a:pPr lvl="1"/>
            <a:r>
              <a:rPr lang="en-US" dirty="0" smtClean="0"/>
              <a:t>Rating information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NAIC (National Association of Insurance Commissioners) annual report schedule D </a:t>
            </a:r>
          </a:p>
          <a:p>
            <a:pPr lvl="1"/>
            <a:r>
              <a:rPr lang="en-US" dirty="0" smtClean="0"/>
              <a:t>Bond information</a:t>
            </a:r>
          </a:p>
          <a:p>
            <a:r>
              <a:rPr lang="en-US" dirty="0" smtClean="0"/>
              <a:t>CRSP </a:t>
            </a:r>
          </a:p>
          <a:p>
            <a:pPr lvl="1"/>
            <a:r>
              <a:rPr lang="en-US" dirty="0" smtClean="0"/>
              <a:t>bid-ask spread, stock price, trading volume</a:t>
            </a:r>
          </a:p>
          <a:p>
            <a:r>
              <a:rPr lang="en-US" dirty="0" smtClean="0"/>
              <a:t>I/B/E/S </a:t>
            </a:r>
          </a:p>
          <a:p>
            <a:pPr lvl="1"/>
            <a:r>
              <a:rPr lang="en-US" dirty="0" smtClean="0"/>
              <a:t>analyst forecast</a:t>
            </a:r>
          </a:p>
          <a:p>
            <a:r>
              <a:rPr lang="en-US" dirty="0" err="1" smtClean="0"/>
              <a:t>Compustat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other financial variables such as asset, leverage, etc.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Structured Bonds in Insurance Companies, </a:t>
            </a:r>
            <a:r>
              <a:rPr lang="en-US" dirty="0" smtClean="0">
                <a:solidFill>
                  <a:srgbClr val="FFC000"/>
                </a:solidFill>
              </a:rPr>
              <a:t>1998-2008</a:t>
            </a:r>
            <a:r>
              <a:rPr lang="en-US" dirty="0" smtClean="0"/>
              <a:t> (Table 1)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Structured Bonds in Insurance Companies, </a:t>
            </a:r>
            <a:r>
              <a:rPr lang="en-US" dirty="0" smtClean="0">
                <a:solidFill>
                  <a:srgbClr val="FFC000"/>
                </a:solidFill>
              </a:rPr>
              <a:t>1998-2008</a:t>
            </a:r>
            <a:r>
              <a:rPr lang="en-US" dirty="0" smtClean="0"/>
              <a:t> (Table 1)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Fixed Effects Panel Regression (1998-2008)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baseline="30000" dirty="0" smtClean="0"/>
          </a:p>
          <a:p>
            <a:pPr lvl="1"/>
            <a:r>
              <a:rPr lang="en-US" sz="2000" dirty="0" smtClean="0"/>
              <a:t>PUBSINGLE  = publicly trade pass-</a:t>
            </a:r>
            <a:r>
              <a:rPr lang="en-US" sz="2000" dirty="0" err="1" smtClean="0"/>
              <a:t>throughs</a:t>
            </a:r>
            <a:r>
              <a:rPr lang="en-US" sz="2000" dirty="0" smtClean="0"/>
              <a:t>/ total assets</a:t>
            </a:r>
          </a:p>
          <a:p>
            <a:pPr lvl="1"/>
            <a:r>
              <a:rPr lang="en-US" sz="2000" dirty="0" smtClean="0"/>
              <a:t>PRISINGLE    = private trade pass-</a:t>
            </a:r>
            <a:r>
              <a:rPr lang="en-US" sz="2000" dirty="0" err="1" smtClean="0"/>
              <a:t>throughs</a:t>
            </a:r>
            <a:r>
              <a:rPr lang="en-US" sz="2000" dirty="0" smtClean="0"/>
              <a:t>/ total assets</a:t>
            </a:r>
          </a:p>
          <a:p>
            <a:pPr lvl="1"/>
            <a:r>
              <a:rPr lang="en-US" sz="2000" dirty="0" smtClean="0"/>
              <a:t>PUBMULTI    =  publicly trade multi-layer/ total assets</a:t>
            </a:r>
          </a:p>
          <a:p>
            <a:pPr lvl="1"/>
            <a:r>
              <a:rPr lang="en-US" sz="2000" dirty="0" smtClean="0"/>
              <a:t>PRIMULTI      =  private trade multi-layer/ total assets</a:t>
            </a:r>
          </a:p>
          <a:p>
            <a:pPr lvl="1"/>
            <a:r>
              <a:rPr lang="en-US" sz="2000" dirty="0" err="1" smtClean="0"/>
              <a:t>rX</a:t>
            </a:r>
            <a:r>
              <a:rPr lang="en-US" sz="2000" dirty="0" smtClean="0"/>
              <a:t>: Zhang, Cox, and Van Ness (JRI, 2009)</a:t>
            </a:r>
          </a:p>
          <a:p>
            <a:pPr lvl="2"/>
            <a:r>
              <a:rPr lang="en-US" sz="1600" dirty="0" smtClean="0"/>
              <a:t>Leverage, long tailed line, growth, asset, return volatility, number of analysts, and etc.</a:t>
            </a:r>
          </a:p>
          <a:p>
            <a:endParaRPr lang="en-US" sz="2400" dirty="0" smtClean="0"/>
          </a:p>
          <a:p>
            <a:r>
              <a:rPr lang="en-US" sz="2400" dirty="0" smtClean="0"/>
              <a:t>We run the regressions for two sample period: 1998-2004, 2005-2008</a:t>
            </a:r>
          </a:p>
          <a:p>
            <a:pPr lvl="2"/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609600" y="2590800"/>
          <a:ext cx="8099425" cy="685800"/>
        </p:xfrm>
        <a:graphic>
          <a:graphicData uri="http://schemas.openxmlformats.org/presentationml/2006/ole">
            <p:oleObj spid="_x0000_s10241" name="Equation" r:id="rId4" imgW="56768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Crisis of 2007-2009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recent financial crisis was triggered by structured bonds such as MBS, ABS, and CDOs .</a:t>
            </a:r>
          </a:p>
          <a:p>
            <a:endParaRPr lang="en-US" dirty="0" smtClean="0"/>
          </a:p>
          <a:p>
            <a:r>
              <a:rPr lang="en-US" dirty="0" smtClean="0"/>
              <a:t>The amount of toxic assets was relatively small compared to total assets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financial market. </a:t>
            </a:r>
          </a:p>
          <a:p>
            <a:endParaRPr lang="en-US" dirty="0" smtClean="0"/>
          </a:p>
          <a:p>
            <a:r>
              <a:rPr lang="en-US" dirty="0" smtClean="0"/>
              <a:t>Government’s relief program could  not resolve the “relatively small amount of toxic asset”. </a:t>
            </a:r>
          </a:p>
          <a:p>
            <a:endParaRPr lang="en-US" dirty="0" smtClean="0"/>
          </a:p>
          <a:p>
            <a:r>
              <a:rPr lang="en-US" dirty="0" smtClean="0"/>
              <a:t>However, even those thought-to-be too-big-to-fail companies went out of business and economy suffered and is still undergoing the crisis.</a:t>
            </a: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Opaqueness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Opaqueness measures: Cheng et al. (2011)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1) Bid-ask spread (Flannery et al., 2004; Zhang, Cox, and Van Ness, 2009)</a:t>
            </a:r>
          </a:p>
          <a:p>
            <a:pPr lvl="2"/>
            <a:r>
              <a:rPr lang="en-US" dirty="0" smtClean="0"/>
              <a:t>Market microstructure literature shows that information asymmetry increases bid-ask spread.</a:t>
            </a:r>
          </a:p>
          <a:p>
            <a:pPr lvl="2"/>
            <a:r>
              <a:rPr lang="en-US" dirty="0" smtClean="0"/>
              <a:t>When there is information asymmetry, market makers faces adverse selection problem, and market makers increase bid-ask spread to recoup loss from informed traders.  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2) Analysts’  earnings forecast dispersion (</a:t>
            </a:r>
            <a:r>
              <a:rPr lang="en-US" dirty="0" err="1" smtClean="0"/>
              <a:t>Leuz</a:t>
            </a:r>
            <a:r>
              <a:rPr lang="en-US" dirty="0" smtClean="0"/>
              <a:t>, 2003; </a:t>
            </a:r>
            <a:r>
              <a:rPr lang="en-US" dirty="0" err="1" smtClean="0"/>
              <a:t>Krishnaswami</a:t>
            </a:r>
            <a:r>
              <a:rPr lang="en-US" dirty="0" smtClean="0"/>
              <a:t> and </a:t>
            </a:r>
            <a:r>
              <a:rPr lang="en-US" dirty="0" err="1" smtClean="0"/>
              <a:t>Subramaniam</a:t>
            </a:r>
            <a:r>
              <a:rPr lang="en-US" dirty="0" smtClean="0"/>
              <a:t>, 1999) </a:t>
            </a:r>
          </a:p>
          <a:p>
            <a:pPr lvl="2"/>
            <a:r>
              <a:rPr lang="en-US" dirty="0" smtClean="0"/>
              <a:t>Analysts will have hard time evaluating opaque assets/liabilities, and therefore, the dispersion is likely to be greater for opaque firms. </a:t>
            </a:r>
          </a:p>
          <a:p>
            <a:pPr lvl="2"/>
            <a:r>
              <a:rPr lang="en-US" dirty="0" smtClean="0"/>
              <a:t>It is also often used for a proxy of information uncertainties.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I: Privately Placed vs. Publicly Traded Structured Bonds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14399" y="1752600"/>
          <a:ext cx="7391400" cy="4572000"/>
        </p:xfrm>
        <a:graphic>
          <a:graphicData uri="http://schemas.openxmlformats.org/drawingml/2006/table">
            <a:tbl>
              <a:tblPr/>
              <a:tblGrid>
                <a:gridCol w="1629412"/>
                <a:gridCol w="1440304"/>
                <a:gridCol w="1440304"/>
                <a:gridCol w="1440304"/>
                <a:gridCol w="1441076"/>
              </a:tblGrid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SPREAD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SPREAD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DISP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DISP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1998-2004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2005-2008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1998-2004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2005-2008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PUBSINGLE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-0.0003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-0.0043***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0.0779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0.0194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PRISINGLE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-0.0254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0.0190*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0.0114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0.2664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PUB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MULTI</a:t>
                      </a:r>
                      <a:endParaRPr lang="en-US" sz="20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0.0016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0.0027**</a:t>
                      </a:r>
                      <a:endParaRPr lang="en-US" sz="20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0.1012**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0.2318***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PRI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MULTI</a:t>
                      </a:r>
                      <a:endParaRPr lang="en-US" sz="20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-0.0141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0.0363***</a:t>
                      </a:r>
                      <a:endParaRPr lang="en-US" sz="20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-0.0124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0.4921***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N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691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441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315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229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Adjusted R2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0.965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0.987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0.979</a:t>
                      </a:r>
                      <a:endParaRPr lang="en-US" sz="20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0.754</a:t>
                      </a:r>
                      <a:endParaRPr lang="en-US" sz="20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8400" marR="4840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Fixed Effects Panel Regression (1998-2008)</a:t>
            </a:r>
          </a:p>
          <a:p>
            <a:pPr lvl="1"/>
            <a:r>
              <a:rPr lang="en-US" sz="2000" dirty="0" smtClean="0"/>
              <a:t>PUBMULTI    =  publicly trade multi-layer/ total assets</a:t>
            </a:r>
          </a:p>
          <a:p>
            <a:pPr lvl="2"/>
            <a:r>
              <a:rPr lang="en-US" sz="2000" dirty="0" smtClean="0"/>
              <a:t>PUBMULTID: public defined  (NAIC 1,2) </a:t>
            </a:r>
          </a:p>
          <a:p>
            <a:pPr lvl="2"/>
            <a:r>
              <a:rPr lang="en-US" sz="2000" dirty="0" smtClean="0"/>
              <a:t>PUBMULTIO: public other (the rest) </a:t>
            </a:r>
          </a:p>
          <a:p>
            <a:pPr lvl="1"/>
            <a:r>
              <a:rPr lang="en-US" sz="2000" dirty="0" smtClean="0"/>
              <a:t>PRIMULTI      =  private trade multi-layer/ total assets</a:t>
            </a:r>
          </a:p>
          <a:p>
            <a:pPr lvl="2"/>
            <a:r>
              <a:rPr lang="en-US" sz="2000" dirty="0" smtClean="0"/>
              <a:t>PRIMULTID: private defined (NAIC 1, 2)</a:t>
            </a:r>
          </a:p>
          <a:p>
            <a:pPr lvl="2"/>
            <a:r>
              <a:rPr lang="en-US" sz="2000" dirty="0" smtClean="0"/>
              <a:t>PRIMULTIO: private other (the rest) </a:t>
            </a:r>
          </a:p>
          <a:p>
            <a:endParaRPr lang="en-US" sz="2400" dirty="0" smtClean="0"/>
          </a:p>
          <a:p>
            <a:r>
              <a:rPr lang="en-US" sz="2400" dirty="0" smtClean="0"/>
              <a:t>We run the regressions for two sample period: 1998-2004, 2005-2008</a:t>
            </a:r>
          </a:p>
          <a:p>
            <a:r>
              <a:rPr lang="en-US" sz="2400" dirty="0" smtClean="0"/>
              <a:t>Hypothesis: </a:t>
            </a:r>
          </a:p>
          <a:p>
            <a:pPr lvl="1"/>
            <a:r>
              <a:rPr lang="en-US" sz="2000" b="1" dirty="0" smtClean="0"/>
              <a:t>PRIMULTIO</a:t>
            </a:r>
            <a:r>
              <a:rPr lang="en-US" sz="2000" dirty="0" smtClean="0"/>
              <a:t>: most opaque</a:t>
            </a:r>
          </a:p>
          <a:p>
            <a:pPr lvl="1"/>
            <a:r>
              <a:rPr lang="en-US" sz="2000" b="1" dirty="0" smtClean="0"/>
              <a:t>PUBMULTID: </a:t>
            </a:r>
            <a:r>
              <a:rPr lang="en-US" sz="2000" dirty="0" smtClean="0"/>
              <a:t>will become more positive during 2005-2008 </a:t>
            </a:r>
          </a:p>
          <a:p>
            <a:pPr lvl="2"/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II: Structured Bonds with Different Rating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1828800"/>
          <a:ext cx="8991600" cy="4267200"/>
        </p:xfrm>
        <a:graphic>
          <a:graphicData uri="http://schemas.openxmlformats.org/drawingml/2006/table">
            <a:tbl>
              <a:tblPr/>
              <a:tblGrid>
                <a:gridCol w="1407576"/>
                <a:gridCol w="1898351"/>
                <a:gridCol w="1897414"/>
                <a:gridCol w="1897414"/>
                <a:gridCol w="1890845"/>
              </a:tblGrid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QSPREAD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QSPREAD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DISP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DISP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1998-2004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2005-2008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1998-2004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2005-2008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PUBSINGLE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0.0008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-0.0029**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0.0697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0.0653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PRISINGLE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-0.0239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0.0156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-0.0891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-0.2134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PUBMULTID</a:t>
                      </a:r>
                      <a:endParaRPr lang="en-US" sz="18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0.0053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0.0044***</a:t>
                      </a:r>
                      <a:endParaRPr lang="en-US" sz="18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0.0949**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0.1371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PUBMULTIO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-0.0117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-0.0014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-0.0480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-0.0299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PRIMULTID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-0.1170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-0.0020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-0.1449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0.4038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PRIMULTIO</a:t>
                      </a:r>
                      <a:endParaRPr lang="en-US" sz="18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-0.0034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0.0441***</a:t>
                      </a:r>
                      <a:endParaRPr lang="en-US" sz="1800" dirty="0">
                        <a:solidFill>
                          <a:srgbClr val="FF0000"/>
                        </a:solidFill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-0.1434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1.0319***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N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692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440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299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233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Adjusted R2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0.966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0.988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0.977</a:t>
                      </a:r>
                      <a:endParaRPr lang="en-US" sz="180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0.741</a:t>
                      </a:r>
                      <a:endParaRPr lang="en-US" sz="1800" dirty="0">
                        <a:latin typeface="Spranq eco sans"/>
                        <a:ea typeface="Malgun Gothic"/>
                        <a:cs typeface="Times New Roman"/>
                      </a:endParaRPr>
                    </a:p>
                  </a:txBody>
                  <a:tcPr marL="41140" marR="4114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Publicly traded pass-</a:t>
            </a:r>
            <a:r>
              <a:rPr lang="en-US" dirty="0" err="1" smtClean="0"/>
              <a:t>throughs</a:t>
            </a:r>
            <a:r>
              <a:rPr lang="en-US" dirty="0" smtClean="0"/>
              <a:t> are NOT conceived as an opaque asset even during the recent years. </a:t>
            </a:r>
          </a:p>
          <a:p>
            <a:pPr lvl="1"/>
            <a:r>
              <a:rPr lang="en-US" dirty="0" smtClean="0"/>
              <a:t>It seems that securitization itself was not that a big deal in terms of opaqueness of the asset holders.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 multi-layered bonds, which includes the most opaque and complicated CDOs, are indeed the most opaque asset. It is significant and positive. </a:t>
            </a:r>
          </a:p>
          <a:p>
            <a:pPr lvl="1"/>
            <a:r>
              <a:rPr lang="en-US" dirty="0" smtClean="0"/>
              <a:t>These assets were not more opaque than other financial assets before 2005.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multi-layer bonds with weak rating were most opaque. </a:t>
            </a:r>
          </a:p>
          <a:p>
            <a:pPr lvl="1"/>
            <a:r>
              <a:rPr lang="en-US" dirty="0" smtClean="0"/>
              <a:t>But for the public multi bonds, bonds with secure rating were more opaque during 2005-2008.</a:t>
            </a:r>
          </a:p>
          <a:p>
            <a:pPr lvl="1"/>
            <a:r>
              <a:rPr lang="en-US" dirty="0" smtClean="0"/>
              <a:t>It seems that the lost credibility of rating agencies increased information uncertainties of strong rated public bonds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Crisis of 2007-2009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the MBS market grow so fast, why did we have all of those toxic assets? </a:t>
            </a:r>
          </a:p>
          <a:p>
            <a:r>
              <a:rPr lang="en-US" dirty="0" smtClean="0"/>
              <a:t>It was not simply about the toxic asset, it was about many things (</a:t>
            </a:r>
            <a:r>
              <a:rPr lang="en-US" dirty="0" err="1" smtClean="0"/>
              <a:t>Schwarcz</a:t>
            </a:r>
            <a:r>
              <a:rPr lang="en-US" dirty="0" smtClean="0"/>
              <a:t>, 2009)</a:t>
            </a:r>
          </a:p>
          <a:p>
            <a:pPr lvl="1"/>
            <a:r>
              <a:rPr lang="en-US" dirty="0" smtClean="0"/>
              <a:t>The opaqueness of structured bonds</a:t>
            </a:r>
          </a:p>
          <a:p>
            <a:pPr lvl="2"/>
            <a:r>
              <a:rPr lang="en-US" dirty="0" smtClean="0"/>
              <a:t>“Could not clean up the mess because we do not know where they are.” </a:t>
            </a:r>
            <a:r>
              <a:rPr lang="en-US" i="1" dirty="0" smtClean="0"/>
              <a:t>Wall Street Journal</a:t>
            </a:r>
          </a:p>
          <a:p>
            <a:pPr lvl="1"/>
            <a:r>
              <a:rPr lang="en-US" dirty="0" smtClean="0"/>
              <a:t>Credibility of rating agencies</a:t>
            </a:r>
          </a:p>
          <a:p>
            <a:pPr lvl="2"/>
            <a:r>
              <a:rPr lang="en-US" dirty="0" smtClean="0"/>
              <a:t>Mason and </a:t>
            </a:r>
            <a:r>
              <a:rPr lang="en-US" dirty="0" err="1" smtClean="0"/>
              <a:t>Rosner</a:t>
            </a:r>
            <a:r>
              <a:rPr lang="en-US" dirty="0" smtClean="0"/>
              <a:t> (2007), </a:t>
            </a:r>
            <a:r>
              <a:rPr lang="en-US" dirty="0" err="1" smtClean="0"/>
              <a:t>Caprio</a:t>
            </a:r>
            <a:r>
              <a:rPr lang="en-US" dirty="0" smtClean="0"/>
              <a:t> et al. (2010) </a:t>
            </a:r>
          </a:p>
          <a:p>
            <a:pPr lvl="1"/>
            <a:r>
              <a:rPr lang="en-US" dirty="0" smtClean="0"/>
              <a:t>High leverage of financial institutions and liquidity</a:t>
            </a:r>
          </a:p>
          <a:p>
            <a:pPr lvl="2"/>
            <a:r>
              <a:rPr lang="en-US" dirty="0" smtClean="0"/>
              <a:t>Adrian and Shin (2010)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Empirically test the opaqueness of structured bonds</a:t>
            </a:r>
          </a:p>
          <a:p>
            <a:pPr lvl="1"/>
            <a:r>
              <a:rPr lang="en-US" dirty="0" smtClean="0"/>
              <a:t>Two possible dimensions: </a:t>
            </a:r>
          </a:p>
          <a:p>
            <a:pPr lvl="2"/>
            <a:r>
              <a:rPr lang="en-US" dirty="0" smtClean="0"/>
              <a:t>Issuers’ opaqueness </a:t>
            </a:r>
          </a:p>
          <a:p>
            <a:pPr lvl="2"/>
            <a:r>
              <a:rPr lang="en-US" dirty="0" smtClean="0"/>
              <a:t>Investors’ opaqueness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8"/>
            <a:endParaRPr lang="en-US" dirty="0" smtClean="0"/>
          </a:p>
          <a:p>
            <a:pPr lvl="2"/>
            <a:endParaRPr lang="en-US" b="1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b="1" dirty="0" smtClean="0"/>
              <a:t>Cheng et al. </a:t>
            </a:r>
            <a:r>
              <a:rPr lang="en-US" dirty="0" smtClean="0"/>
              <a:t>(Accounting Review, 2011)</a:t>
            </a:r>
            <a:r>
              <a:rPr lang="en-US" b="1" dirty="0" smtClean="0"/>
              <a:t>: </a:t>
            </a:r>
            <a:r>
              <a:rPr lang="en-US" dirty="0" smtClean="0"/>
              <a:t>Structured bonds add opaqueness to </a:t>
            </a:r>
            <a:r>
              <a:rPr lang="en-US" b="1" dirty="0" smtClean="0"/>
              <a:t>issuers</a:t>
            </a:r>
            <a:r>
              <a:rPr lang="en-US" dirty="0" smtClean="0"/>
              <a:t> because of the opaqueness of securitization (Structured Investment Vehicles, SIV) and lack of off-balance sheet disclosure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Using bid-ask spread and analyst forecast dispersion as measure of information uncertainty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Sample: 2001-2007, publicly traded banks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Banks taking securitization transaction have higher informational uncertainty  (higher spread and dispersion) compared to non-securitization companies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Empirically test the opaqueness of structured bonds – our focus</a:t>
            </a:r>
          </a:p>
          <a:p>
            <a:pPr lvl="1"/>
            <a:r>
              <a:rPr lang="en-US" dirty="0" smtClean="0"/>
              <a:t>Do structured bonds make investors opaque because of their investing in such complex products that the market cannot fully understand?</a:t>
            </a:r>
          </a:p>
          <a:p>
            <a:pPr lvl="2"/>
            <a:r>
              <a:rPr lang="en-US" dirty="0" smtClean="0"/>
              <a:t>Similar empirical strategy : employ bid-ask spread and analyst forecast dispersion as measures of information uncertainty</a:t>
            </a:r>
          </a:p>
          <a:p>
            <a:pPr lvl="2"/>
            <a:r>
              <a:rPr lang="en-US" dirty="0" smtClean="0"/>
              <a:t>Different industry: Insurance Industry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Structured Bonds Overview 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75796" y="6476999"/>
            <a:ext cx="733864" cy="274320"/>
          </a:xfrm>
        </p:spPr>
        <p:txBody>
          <a:bodyPr/>
          <a:lstStyle/>
          <a:p>
            <a:fld id="{A70F6724-78AE-43C3-96F2-F610660F966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79757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0F6724-78AE-43C3-96F2-F610660F96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743200" y="2057400"/>
            <a:ext cx="1981200" cy="3505200"/>
            <a:chOff x="2895600" y="2057400"/>
            <a:chExt cx="2133600" cy="3505200"/>
          </a:xfrm>
        </p:grpSpPr>
        <p:sp>
          <p:nvSpPr>
            <p:cNvPr id="9" name="Rectangle 8"/>
            <p:cNvSpPr/>
            <p:nvPr/>
          </p:nvSpPr>
          <p:spPr>
            <a:xfrm>
              <a:off x="2895600" y="2057400"/>
              <a:ext cx="2133600" cy="16764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AAA</a:t>
              </a:r>
              <a:endParaRPr lang="en-US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95600" y="3733800"/>
              <a:ext cx="2133600" cy="9144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AA</a:t>
              </a:r>
              <a:endParaRPr lang="en-US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95600" y="4648200"/>
              <a:ext cx="2133600" cy="3810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95600" y="5029200"/>
              <a:ext cx="2133600" cy="3048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BBB</a:t>
              </a:r>
              <a:endParaRPr lang="en-US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95600" y="5334000"/>
              <a:ext cx="2133600" cy="2286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unrated</a:t>
              </a:r>
              <a:endParaRPr lang="en-US" b="1" dirty="0"/>
            </a:p>
          </p:txBody>
        </p:sp>
      </p:grpSp>
      <p:sp>
        <p:nvSpPr>
          <p:cNvPr id="14" name="Oval 13"/>
          <p:cNvSpPr/>
          <p:nvPr/>
        </p:nvSpPr>
        <p:spPr>
          <a:xfrm>
            <a:off x="457200" y="2971800"/>
            <a:ext cx="1676400" cy="1600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Pool of Mortgage Loans</a:t>
            </a:r>
            <a:endParaRPr lang="en-US" b="1" dirty="0"/>
          </a:p>
        </p:txBody>
      </p:sp>
      <p:sp>
        <p:nvSpPr>
          <p:cNvPr id="15" name="Down Arrow 14"/>
          <p:cNvSpPr/>
          <p:nvPr/>
        </p:nvSpPr>
        <p:spPr>
          <a:xfrm>
            <a:off x="1097281" y="4572000"/>
            <a:ext cx="350519" cy="1066800"/>
          </a:xfrm>
          <a:prstGeom prst="down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 rot="16200000">
            <a:off x="2263141" y="3528060"/>
            <a:ext cx="350519" cy="609600"/>
          </a:xfrm>
          <a:prstGeom prst="down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" y="5638800"/>
            <a:ext cx="1600200" cy="533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Pass-</a:t>
            </a:r>
            <a:r>
              <a:rPr lang="en-US" b="1" dirty="0" err="1" smtClean="0"/>
              <a:t>throughs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95600" y="16118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Multi-layer MBS</a:t>
            </a:r>
            <a:endParaRPr lang="en-US" b="1" dirty="0"/>
          </a:p>
        </p:txBody>
      </p:sp>
      <p:sp>
        <p:nvSpPr>
          <p:cNvPr id="19" name="Right Brace 18"/>
          <p:cNvSpPr/>
          <p:nvPr/>
        </p:nvSpPr>
        <p:spPr>
          <a:xfrm>
            <a:off x="4876800" y="2057400"/>
            <a:ext cx="381000" cy="2438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/>
          <p:cNvSpPr/>
          <p:nvPr/>
        </p:nvSpPr>
        <p:spPr>
          <a:xfrm>
            <a:off x="4876800" y="4648200"/>
            <a:ext cx="381000" cy="609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>
          <a:xfrm>
            <a:off x="4876800" y="5334000"/>
            <a:ext cx="381000" cy="228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334000" y="3048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Senior Tranche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0" y="4812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Mezzanine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0" y="5269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Equity (Junior)</a:t>
            </a:r>
            <a:endParaRPr lang="en-US" b="1" dirty="0"/>
          </a:p>
        </p:txBody>
      </p:sp>
      <p:sp>
        <p:nvSpPr>
          <p:cNvPr id="25" name="Down Arrow 24"/>
          <p:cNvSpPr/>
          <p:nvPr/>
        </p:nvSpPr>
        <p:spPr>
          <a:xfrm>
            <a:off x="7467600" y="2590800"/>
            <a:ext cx="609600" cy="2895600"/>
          </a:xfrm>
          <a:prstGeom prst="downArrow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05600" y="1828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credit quality,</a:t>
            </a:r>
          </a:p>
          <a:p>
            <a:r>
              <a:rPr lang="en-US" dirty="0" smtClean="0"/>
              <a:t> Last Loss, Lower yield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05600" y="5943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credit quality, </a:t>
            </a:r>
          </a:p>
          <a:p>
            <a:r>
              <a:rPr lang="en-US" dirty="0" smtClean="0"/>
              <a:t>First Loss, Higher yield</a:t>
            </a:r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 rot="10800000">
            <a:off x="3688079" y="5585460"/>
            <a:ext cx="426720" cy="434340"/>
          </a:xfrm>
          <a:prstGeom prst="down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057400" y="5867400"/>
            <a:ext cx="1828800" cy="152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Structured Bonds Overview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75796" y="6476999"/>
            <a:ext cx="733864" cy="274320"/>
          </a:xfrm>
        </p:spPr>
        <p:txBody>
          <a:bodyPr/>
          <a:lstStyle/>
          <a:p>
            <a:fld id="{A70F6724-78AE-43C3-96F2-F610660F966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79757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0F6724-78AE-43C3-96F2-F610660F96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228600" y="2057400"/>
            <a:ext cx="1981200" cy="3505200"/>
            <a:chOff x="2895600" y="2057400"/>
            <a:chExt cx="2133600" cy="3505200"/>
          </a:xfrm>
        </p:grpSpPr>
        <p:sp>
          <p:nvSpPr>
            <p:cNvPr id="9" name="Rectangle 8"/>
            <p:cNvSpPr/>
            <p:nvPr/>
          </p:nvSpPr>
          <p:spPr>
            <a:xfrm>
              <a:off x="2895600" y="2057400"/>
              <a:ext cx="2133600" cy="16764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AAA</a:t>
              </a:r>
              <a:endParaRPr lang="en-US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95600" y="3733800"/>
              <a:ext cx="2133600" cy="9144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AA</a:t>
              </a:r>
              <a:endParaRPr lang="en-US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95600" y="4648200"/>
              <a:ext cx="2133600" cy="3810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95600" y="5029200"/>
              <a:ext cx="2133600" cy="3048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BBB</a:t>
              </a:r>
              <a:endParaRPr lang="en-US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95600" y="5334000"/>
              <a:ext cx="2133600" cy="2286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unrated</a:t>
              </a:r>
              <a:endParaRPr lang="en-US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81000" y="16118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Multi-layer MBS</a:t>
            </a:r>
            <a:endParaRPr lang="en-US" b="1" dirty="0"/>
          </a:p>
        </p:txBody>
      </p:sp>
      <p:grpSp>
        <p:nvGrpSpPr>
          <p:cNvPr id="30" name="Group 7"/>
          <p:cNvGrpSpPr/>
          <p:nvPr/>
        </p:nvGrpSpPr>
        <p:grpSpPr>
          <a:xfrm>
            <a:off x="4800600" y="2057400"/>
            <a:ext cx="1981200" cy="3505200"/>
            <a:chOff x="2895600" y="2057400"/>
            <a:chExt cx="2133600" cy="3505200"/>
          </a:xfrm>
        </p:grpSpPr>
        <p:sp>
          <p:nvSpPr>
            <p:cNvPr id="31" name="Rectangle 30"/>
            <p:cNvSpPr/>
            <p:nvPr/>
          </p:nvSpPr>
          <p:spPr>
            <a:xfrm>
              <a:off x="2895600" y="2057400"/>
              <a:ext cx="2133600" cy="16764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AAA</a:t>
              </a:r>
              <a:endParaRPr lang="en-US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95600" y="3733800"/>
              <a:ext cx="2133600" cy="9144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AA</a:t>
              </a:r>
              <a:endParaRPr lang="en-US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95600" y="4648200"/>
              <a:ext cx="2133600" cy="3810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895600" y="5029200"/>
              <a:ext cx="2133600" cy="3048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BBB</a:t>
              </a:r>
              <a:endParaRPr lang="en-US" b="1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895600" y="5334000"/>
              <a:ext cx="2133600" cy="2286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unrated</a:t>
              </a:r>
              <a:endParaRPr lang="en-US" b="1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410200" y="1600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CDO </a:t>
            </a:r>
            <a:endParaRPr lang="en-US" b="1" dirty="0"/>
          </a:p>
        </p:txBody>
      </p:sp>
      <p:sp>
        <p:nvSpPr>
          <p:cNvPr id="44" name="Right Brace 43"/>
          <p:cNvSpPr/>
          <p:nvPr/>
        </p:nvSpPr>
        <p:spPr>
          <a:xfrm>
            <a:off x="2362200" y="4572000"/>
            <a:ext cx="3810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819400" y="4953000"/>
            <a:ext cx="838200" cy="228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 rot="16200000">
            <a:off x="2857500" y="4381500"/>
            <a:ext cx="1371600" cy="228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Down Arrow 46"/>
          <p:cNvSpPr/>
          <p:nvPr/>
        </p:nvSpPr>
        <p:spPr>
          <a:xfrm rot="16200000">
            <a:off x="3558541" y="3558540"/>
            <a:ext cx="350519" cy="609600"/>
          </a:xfrm>
          <a:prstGeom prst="down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e 47"/>
          <p:cNvSpPr/>
          <p:nvPr/>
        </p:nvSpPr>
        <p:spPr>
          <a:xfrm rot="10800000">
            <a:off x="4191000" y="2133600"/>
            <a:ext cx="457200" cy="3429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e 48"/>
          <p:cNvSpPr/>
          <p:nvPr/>
        </p:nvSpPr>
        <p:spPr>
          <a:xfrm>
            <a:off x="6934200" y="4572000"/>
            <a:ext cx="3810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e 49"/>
          <p:cNvSpPr/>
          <p:nvPr/>
        </p:nvSpPr>
        <p:spPr>
          <a:xfrm>
            <a:off x="6934199" y="4572000"/>
            <a:ext cx="3810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391399" y="4953000"/>
            <a:ext cx="838200" cy="228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 rot="16200000">
            <a:off x="7429499" y="4381500"/>
            <a:ext cx="1371600" cy="228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 rot="16200000">
            <a:off x="8130540" y="3558540"/>
            <a:ext cx="350519" cy="609600"/>
          </a:xfrm>
          <a:prstGeom prst="down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8458200" y="3669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CDO 2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Bonds Overview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Collateralized Debt Obligations (CDOs), CDO-square, and more</a:t>
            </a:r>
          </a:p>
          <a:p>
            <a:pPr lvl="1"/>
            <a:r>
              <a:rPr lang="en-US" dirty="0" smtClean="0"/>
              <a:t>ABS collateralized by portfolio of fixed-income assets.</a:t>
            </a:r>
          </a:p>
          <a:p>
            <a:pPr lvl="1"/>
            <a:r>
              <a:rPr lang="en-US" dirty="0" smtClean="0"/>
              <a:t>The junior trenches (equity and mezzanine) of RMBS and CMBS often entered to the CDO asset pool.</a:t>
            </a:r>
          </a:p>
          <a:p>
            <a:pPr lvl="1"/>
            <a:r>
              <a:rPr lang="en-US" dirty="0" smtClean="0"/>
              <a:t>Again 70-80% of CDOs are AAA/AA rated. </a:t>
            </a:r>
          </a:p>
          <a:p>
            <a:pPr lvl="1"/>
            <a:r>
              <a:rPr lang="en-US" dirty="0" smtClean="0"/>
              <a:t>CDO is often customized (designed to meet specific maturity / risk needs) and traded only on OTC.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6724-78AE-43C3-96F2-F610660F966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11564</TotalTime>
  <Words>1586</Words>
  <Application>Microsoft Office PowerPoint</Application>
  <PresentationFormat>On-screen Show (4:3)</PresentationFormat>
  <Paragraphs>316</Paragraphs>
  <Slides>26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Module</vt:lpstr>
      <vt:lpstr>Equation</vt:lpstr>
      <vt:lpstr>The Opaqueness of Structured Bonds: Evidence from the US Insurance Industry</vt:lpstr>
      <vt:lpstr>Financial Crisis of 2007-2009</vt:lpstr>
      <vt:lpstr>Financial Crisis of 2007-2009</vt:lpstr>
      <vt:lpstr>Objective of the Research</vt:lpstr>
      <vt:lpstr>Objective of the Research</vt:lpstr>
      <vt:lpstr>Objective of the Research</vt:lpstr>
      <vt:lpstr>Structured Bonds Overview I</vt:lpstr>
      <vt:lpstr>Structured Bonds Overview II</vt:lpstr>
      <vt:lpstr>Structured Bonds Overview III</vt:lpstr>
      <vt:lpstr>CDO Issuance and Complexity </vt:lpstr>
      <vt:lpstr>Our Research Questions</vt:lpstr>
      <vt:lpstr>Research Questions</vt:lpstr>
      <vt:lpstr>Why Using Insurance Industry?</vt:lpstr>
      <vt:lpstr>Why Using Insurance Industry?</vt:lpstr>
      <vt:lpstr>Why Using Insurance Industry?</vt:lpstr>
      <vt:lpstr>Data</vt:lpstr>
      <vt:lpstr>Structured Bonds in Insurance Companies, 1998-2008 (Table 1) </vt:lpstr>
      <vt:lpstr>Structured Bonds in Insurance Companies, 1998-2008 (Table 1) </vt:lpstr>
      <vt:lpstr>Research Design</vt:lpstr>
      <vt:lpstr>Opaqueness Measures</vt:lpstr>
      <vt:lpstr>Result I: Privately Placed vs. Publicly Traded Structured Bonds </vt:lpstr>
      <vt:lpstr>Research Design</vt:lpstr>
      <vt:lpstr>Result II: Structured Bonds with Different Rating</vt:lpstr>
      <vt:lpstr>Summary and Conclusion I</vt:lpstr>
      <vt:lpstr>Summary and Conclusion II</vt:lpstr>
      <vt:lpstr>Summary and Conclusion III</vt:lpstr>
    </vt:vector>
  </TitlesOfParts>
  <Company>Wharton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karta</dc:creator>
  <cp:lastModifiedBy>Corporate Edition</cp:lastModifiedBy>
  <cp:revision>725</cp:revision>
  <dcterms:created xsi:type="dcterms:W3CDTF">2009-09-29T19:24:57Z</dcterms:created>
  <dcterms:modified xsi:type="dcterms:W3CDTF">2011-07-08T01:48:10Z</dcterms:modified>
</cp:coreProperties>
</file>